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85" r:id="rId4"/>
    <p:sldId id="464" r:id="rId5"/>
    <p:sldId id="471" r:id="rId6"/>
    <p:sldId id="461" r:id="rId7"/>
    <p:sldId id="463" r:id="rId8"/>
    <p:sldId id="467" r:id="rId9"/>
    <p:sldId id="468" r:id="rId10"/>
    <p:sldId id="462" r:id="rId11"/>
    <p:sldId id="259" r:id="rId12"/>
    <p:sldId id="466" r:id="rId13"/>
    <p:sldId id="287" r:id="rId14"/>
    <p:sldId id="469" r:id="rId15"/>
    <p:sldId id="474" r:id="rId16"/>
    <p:sldId id="470" r:id="rId17"/>
    <p:sldId id="472" r:id="rId18"/>
    <p:sldId id="473" r:id="rId19"/>
    <p:sldId id="476" r:id="rId20"/>
    <p:sldId id="465" r:id="rId21"/>
    <p:sldId id="4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FE287-55D7-41BB-AF84-062B1F1AA55C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37A2C-7BF8-4C7A-930C-EE4FF2CF4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62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83FC3ABF-A004-40CC-9DD8-95B98A11F7F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>
            <a:extLst>
              <a:ext uri="{FF2B5EF4-FFF2-40B4-BE49-F238E27FC236}">
                <a16:creationId xmlns:a16="http://schemas.microsoft.com/office/drawing/2014/main" id="{50E8483C-7A33-4B6D-8E31-BD99F56EA96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D3F4F92C-0D2C-46E9-B5EF-063DD236AB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1DC33D-0B82-44D3-8041-9D37958EDF7F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D494FC60-C038-4C38-8744-49AE6D7C925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8DC702C5-15D1-43CB-B477-5D546D53A54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D94F4715-ACE8-47CB-99D9-13EA472683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E2193-D886-4E90-A463-302B88FD2B75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1E066-698B-4A37-9222-4C456607C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F5BE7-871E-420B-868E-794EEB742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200DF-6FC3-4506-8D6F-1BB383BF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5D53-870D-4102-A42E-C532D9900F3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BA117-C5D4-459B-A80E-4D69FB8B3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88C9E-4DD8-4D11-9709-4480464B0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3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31F6-3D6D-4BB8-827D-F9278BAC6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77CD7-EFD3-47BD-A9C8-E4540C4E0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7F5CF-BE6A-4583-B5E7-E122158A6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5D53-870D-4102-A42E-C532D9900F3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2C082-23EE-4D33-8C65-EDB65C475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5F41E-8B08-4C5E-A8AA-47E624AC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790867-7505-48D1-B01B-98F16BC19A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9E9AD8-4E39-4A3A-963A-81237BCD7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46F75-7C61-4490-9C1C-77FF43264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5D53-870D-4102-A42E-C532D9900F3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FB037-B9AB-4FBC-A5FB-0243766C1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DCBB4-1D25-4A3C-B0A9-293FD4289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2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DBF7F-1A9E-483B-BBB7-95685C61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2A2FA-2B05-43ED-9D7A-81DEBD07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3DE46-91B2-4F14-B20A-A31525631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5D53-870D-4102-A42E-C532D9900F3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233D0-A403-4B71-9D0B-47E012250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A5133-4808-4CD6-AFA8-2F605ACF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78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09FB-91C8-4BE3-B9DF-D1BE80759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8C014-ED5D-4087-967E-2AFF1435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3D242-5A35-4A40-A916-1ADA168F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5D53-870D-4102-A42E-C532D9900F3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8C69A-718B-491A-98B8-D13AD6A2D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9985D-4C3B-45F7-AD3F-7FDB4746F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54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DDA1-201A-4E18-8950-EECF1C6A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98BA-FA35-4D8F-9035-88FD0988E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A06E0-E204-421F-AEBB-5F0FBA3E4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144A8-D7D4-4F83-9552-15846BA74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5D53-870D-4102-A42E-C532D9900F3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E04CF-6267-4F5A-BC80-FB9C7C856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29CD5-9328-4BA4-848F-AB7A37BD9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47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7464B-396A-4914-910D-83C73359A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79AC6-47AD-470E-9F54-1E0453278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379123-038A-446E-96BB-7F88AEFBB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C08EE-8D6C-4C63-9B4D-0B9C74EB4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94671B-B2CC-469D-A490-FEE22ACDB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BDD4B8-AD51-4945-B8D2-DD17FCB53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5D53-870D-4102-A42E-C532D9900F3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7AFF8-8B68-45AE-8CFC-6DC845012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AD22F8-28A7-48C8-8D44-9F6FCDE7E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53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6C5A-56A5-42E0-8EB0-49E56834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13B71-8FD7-424F-ABAD-401AA4475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5D53-870D-4102-A42E-C532D9900F3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44738E-4C96-4A6B-9326-A3DA10B9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51212-277F-45D5-B17E-C77A5E0D5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52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ED0DF-C65D-4590-A6EC-A85299423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5D53-870D-4102-A42E-C532D9900F3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248E4-9477-4B7C-89AD-8022C3F86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876CB-891E-4BF2-9D3F-0E6463D6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8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B3F6-9F4A-4CDF-91C4-4C4E233CA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CD9D3-DE6B-4049-97DE-5CB89B2E4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C0E83-FE4A-4CB9-86F2-81A28D14F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97BC6-BCAE-45A6-AADC-0E849E1F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5D53-870D-4102-A42E-C532D9900F3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AD574-4EB2-4EDA-B489-3F970886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2D940-8D0E-4AB7-9259-1C95B734E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7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6759-2310-4DB8-B8A6-C28E63E81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EAFFEF-5DED-4AF3-BF14-1D2F21BADF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7A212-CFA8-411C-9980-365BAC270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81F45A-765D-42BA-8BCF-AE4C188E4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5D53-870D-4102-A42E-C532D9900F3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441A8-8A92-46D0-9C49-6EC6647AC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03F83-0D90-48AB-92A6-186BEA5D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80269E-36B3-4431-A657-DFE9785B5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FD16D-2061-47A0-98A0-2AC768AAF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3B897-1742-46CD-A57D-55C43C199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55D53-870D-4102-A42E-C532D9900F3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E6A4B-ECB6-4934-921B-447E84E938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6B1ED-225F-411C-B3F0-BFEC6D9A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29651-0D6B-4E39-8960-26573D5E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5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EF2F9-6368-425D-938B-E7AA48E5F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0"/>
            <a:ext cx="8001000" cy="6858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>
            <a:noAutofit/>
          </a:bodyPr>
          <a:lstStyle/>
          <a:p>
            <a:pPr>
              <a:defRPr/>
            </a:pPr>
            <a:r>
              <a:rPr lang="en-US" sz="2400" b="1" dirty="0" err="1"/>
              <a:t>Noida</a:t>
            </a:r>
            <a:r>
              <a:rPr lang="en-US" sz="2400" b="1" dirty="0"/>
              <a:t> Institute of Engineering and Technology, Greater </a:t>
            </a:r>
            <a:r>
              <a:rPr lang="en-US" sz="2400" b="1" dirty="0" err="1"/>
              <a:t>Noida</a:t>
            </a:r>
            <a:endParaRPr lang="en-US" sz="2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3FFD5-307A-4438-A55F-B7B65FCBA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800" y="914400"/>
            <a:ext cx="6400800" cy="17526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>
              <a:defRPr/>
            </a:pPr>
            <a:endParaRPr lang="en-US" b="1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</a:rPr>
              <a:t>OP -AMP AND ELECTRONICS INSTRUMENTATION </a:t>
            </a:r>
          </a:p>
          <a:p>
            <a:pPr>
              <a:defRPr/>
            </a:pP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100" name="Picture 2" descr="E:\NIET\Project\xLogo11.png.pagespeed.ic.pydHLuCQEZ.png">
            <a:extLst>
              <a:ext uri="{FF2B5EF4-FFF2-40B4-BE49-F238E27FC236}">
                <a16:creationId xmlns:a16="http://schemas.microsoft.com/office/drawing/2014/main" id="{5A092871-90CC-4BB0-8FD4-0B2A9BE34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"/>
            <a:ext cx="14478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25D9196-61B2-458D-B37A-4DDAAA2EC4A5}"/>
              </a:ext>
            </a:extLst>
          </p:cNvPr>
          <p:cNvSpPr txBox="1">
            <a:spLocks/>
          </p:cNvSpPr>
          <p:nvPr/>
        </p:nvSpPr>
        <p:spPr>
          <a:xfrm>
            <a:off x="7315200" y="3962400"/>
            <a:ext cx="3048000" cy="17526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2200" b="1" dirty="0">
                <a:solidFill>
                  <a:schemeClr val="tx1"/>
                </a:solidFill>
              </a:rPr>
              <a:t>Kashika Baranwal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2200" b="1" dirty="0">
                <a:solidFill>
                  <a:schemeClr val="tx1"/>
                </a:solidFill>
              </a:rPr>
              <a:t>Assist. Professor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2200" b="1" dirty="0">
                <a:solidFill>
                  <a:schemeClr val="tx1"/>
                </a:solidFill>
              </a:rPr>
              <a:t>NIET, Gr. Noida</a:t>
            </a:r>
          </a:p>
        </p:txBody>
      </p:sp>
      <p:pic>
        <p:nvPicPr>
          <p:cNvPr id="4102" name="Picture 3" descr="C:\Users\Manks\Downloads\128_calendar-schedule-credit-mortgage-date-512.png">
            <a:extLst>
              <a:ext uri="{FF2B5EF4-FFF2-40B4-BE49-F238E27FC236}">
                <a16:creationId xmlns:a16="http://schemas.microsoft.com/office/drawing/2014/main" id="{C1E88BB7-352C-4220-93EA-39D3D0D73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943600"/>
            <a:ext cx="53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4" descr="C:\Users\Manks\Downloads\speak.png">
            <a:extLst>
              <a:ext uri="{FF2B5EF4-FFF2-40B4-BE49-F238E27FC236}">
                <a16:creationId xmlns:a16="http://schemas.microsoft.com/office/drawing/2014/main" id="{D0BF1740-DC67-44B7-9C9E-47A37BBB8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5908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5B1F7541-D748-46EB-AED4-59CF360410A7}"/>
              </a:ext>
            </a:extLst>
          </p:cNvPr>
          <p:cNvSpPr txBox="1">
            <a:spLocks/>
          </p:cNvSpPr>
          <p:nvPr/>
        </p:nvSpPr>
        <p:spPr>
          <a:xfrm>
            <a:off x="1676400" y="2971800"/>
            <a:ext cx="2057400" cy="5334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2200" b="1" dirty="0">
                <a:solidFill>
                  <a:schemeClr val="tx1"/>
                </a:solidFill>
              </a:rPr>
              <a:t>UNIT-5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3382CF8-E851-481C-BF62-76EEB3FC67A3}"/>
              </a:ext>
            </a:extLst>
          </p:cNvPr>
          <p:cNvSpPr txBox="1">
            <a:spLocks/>
          </p:cNvSpPr>
          <p:nvPr/>
        </p:nvSpPr>
        <p:spPr>
          <a:xfrm>
            <a:off x="1676400" y="3733800"/>
            <a:ext cx="4191000" cy="9144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20000"/>
              </a:spcBef>
              <a:defRPr/>
            </a:pPr>
            <a:endParaRPr lang="en-US" sz="1050" b="1" dirty="0">
              <a:solidFill>
                <a:schemeClr val="tx1"/>
              </a:solidFill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Electrical and Electronics  Engineering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971DDD-57E0-4332-A2FE-FD381D13DAA3}"/>
              </a:ext>
            </a:extLst>
          </p:cNvPr>
          <p:cNvSpPr txBox="1">
            <a:spLocks/>
          </p:cNvSpPr>
          <p:nvPr/>
        </p:nvSpPr>
        <p:spPr>
          <a:xfrm>
            <a:off x="1676400" y="4876800"/>
            <a:ext cx="4191000" cy="9144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spcBef>
                <a:spcPct val="20000"/>
              </a:spcBef>
              <a:defRPr/>
            </a:pPr>
            <a:br>
              <a:rPr lang="en-US" sz="2200" b="1" dirty="0">
                <a:solidFill>
                  <a:schemeClr val="tx1"/>
                </a:solidFill>
              </a:rPr>
            </a:br>
            <a:r>
              <a:rPr lang="en-US" sz="2200" b="1" dirty="0">
                <a:solidFill>
                  <a:schemeClr val="tx1"/>
                </a:solidFill>
              </a:rPr>
              <a:t>B Tech 1</a:t>
            </a:r>
            <a:r>
              <a:rPr lang="en-US" sz="2200" b="1" baseline="30000" dirty="0">
                <a:solidFill>
                  <a:schemeClr val="tx1"/>
                </a:solidFill>
              </a:rPr>
              <a:t>st</a:t>
            </a:r>
            <a:r>
              <a:rPr lang="en-US" sz="2200" b="1" dirty="0">
                <a:solidFill>
                  <a:schemeClr val="tx1"/>
                </a:solidFill>
              </a:rPr>
              <a:t>/2</a:t>
            </a:r>
            <a:r>
              <a:rPr lang="en-US" sz="2200" b="1" baseline="30000" dirty="0">
                <a:solidFill>
                  <a:schemeClr val="tx1"/>
                </a:solidFill>
              </a:rPr>
              <a:t>nd</a:t>
            </a:r>
            <a:r>
              <a:rPr lang="en-US" sz="2200" b="1" dirty="0">
                <a:solidFill>
                  <a:schemeClr val="tx1"/>
                </a:solidFill>
              </a:rPr>
              <a:t>  </a:t>
            </a:r>
            <a:r>
              <a:rPr lang="en-US" sz="2200" b="1" dirty="0" err="1">
                <a:solidFill>
                  <a:schemeClr val="tx1"/>
                </a:solidFill>
              </a:rPr>
              <a:t>Sem</a:t>
            </a:r>
            <a:endParaRPr lang="en-US" sz="2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DCBA445-E9CF-43DB-A425-09363966CF32}"/>
              </a:ext>
            </a:extLst>
          </p:cNvPr>
          <p:cNvSpPr txBox="1">
            <a:spLocks/>
          </p:cNvSpPr>
          <p:nvPr/>
        </p:nvSpPr>
        <p:spPr>
          <a:xfrm>
            <a:off x="2895600" y="0"/>
            <a:ext cx="77724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Non-inverting Amplifier </a:t>
            </a:r>
            <a:r>
              <a:rPr lang="en-US" sz="2400" b="1" dirty="0">
                <a:latin typeface="+mj-lt"/>
              </a:rPr>
              <a:t>(CO5)</a:t>
            </a:r>
          </a:p>
        </p:txBody>
      </p:sp>
      <p:pic>
        <p:nvPicPr>
          <p:cNvPr id="30723" name="Picture 2" descr="E:\NIET\Project\xLogo11.png.pagespeed.ic.pydHLuCQEZ.png">
            <a:extLst>
              <a:ext uri="{FF2B5EF4-FFF2-40B4-BE49-F238E27FC236}">
                <a16:creationId xmlns:a16="http://schemas.microsoft.com/office/drawing/2014/main" id="{5B836019-371D-46B9-B442-A53171352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14478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5">
            <a:extLst>
              <a:ext uri="{FF2B5EF4-FFF2-40B4-BE49-F238E27FC236}">
                <a16:creationId xmlns:a16="http://schemas.microsoft.com/office/drawing/2014/main" id="{CFCFEF7F-A315-48B5-A181-BAD156B68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28600"/>
            <a:ext cx="8915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5F5F5F"/>
              </a:solidFill>
              <a:latin typeface="Arial" panose="020B0604020202020204" pitchFamily="34" charset="0"/>
            </a:endParaRPr>
          </a:p>
        </p:txBody>
      </p:sp>
      <p:pic>
        <p:nvPicPr>
          <p:cNvPr id="30725" name="Picture 17" descr="fg10_03500.jpg">
            <a:extLst>
              <a:ext uri="{FF2B5EF4-FFF2-40B4-BE49-F238E27FC236}">
                <a16:creationId xmlns:a16="http://schemas.microsoft.com/office/drawing/2014/main" id="{5B067034-4B62-48A6-A245-024218184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550" y="1600201"/>
            <a:ext cx="4489450" cy="30718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3">
            <a:extLst>
              <a:ext uri="{FF2B5EF4-FFF2-40B4-BE49-F238E27FC236}">
                <a16:creationId xmlns:a16="http://schemas.microsoft.com/office/drawing/2014/main" id="{650546EC-A197-4058-AED8-4286EDAD5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75" y="5257801"/>
            <a:ext cx="8432800" cy="3968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en-US" sz="2000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The positive sign denotes that input and output are in same phase.</a:t>
            </a:r>
          </a:p>
        </p:txBody>
      </p:sp>
      <p:graphicFrame>
        <p:nvGraphicFramePr>
          <p:cNvPr id="30727" name="Object 4">
            <a:extLst>
              <a:ext uri="{FF2B5EF4-FFF2-40B4-BE49-F238E27FC236}">
                <a16:creationId xmlns:a16="http://schemas.microsoft.com/office/drawing/2014/main" id="{44679E67-3131-456F-8D8F-65A1D1BFD7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1" y="2209800"/>
          <a:ext cx="182721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5977" imgH="444307" progId="">
                  <p:embed/>
                </p:oleObj>
              </mc:Choice>
              <mc:Fallback>
                <p:oleObj name="Equation" r:id="rId4" imgW="1205977" imgH="444307" progId="">
                  <p:embed/>
                  <p:pic>
                    <p:nvPicPr>
                      <p:cNvPr id="30727" name="Object 4">
                        <a:extLst>
                          <a:ext uri="{FF2B5EF4-FFF2-40B4-BE49-F238E27FC236}">
                            <a16:creationId xmlns:a16="http://schemas.microsoft.com/office/drawing/2014/main" id="{44679E67-3131-456F-8D8F-65A1D1BFD7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1" y="2209800"/>
                        <a:ext cx="182721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0589F0FD-1024-4538-8F44-C3C73309DF1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1764530-04DD-4E08-AFE7-DC198C58EAD5}" type="datetime1">
              <a:rPr lang="en-US"/>
              <a:pPr>
                <a:defRPr/>
              </a:pPr>
              <a:t>7/2/2021</a:t>
            </a:fld>
            <a:endParaRPr lang="en-US"/>
          </a:p>
        </p:txBody>
      </p:sp>
      <p:sp>
        <p:nvSpPr>
          <p:cNvPr id="30729" name="Slide Number Placeholder 12">
            <a:extLst>
              <a:ext uri="{FF2B5EF4-FFF2-40B4-BE49-F238E27FC236}">
                <a16:creationId xmlns:a16="http://schemas.microsoft.com/office/drawing/2014/main" id="{EB0521EE-2BDC-44AC-ADF4-A56DB78C9A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4EC323A-A483-43D4-BE7F-4C568D36DAD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A769968-8BFE-44B4-A8B8-E2DA81E5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AKTripathi                                                                 UNIT-4                                                                       BEEE: Basics of Electrical &amp; Electronics Engineering</a:t>
            </a:r>
          </a:p>
        </p:txBody>
      </p:sp>
    </p:spTree>
    <p:extLst>
      <p:ext uri="{BB962C8B-B14F-4D97-AF65-F5344CB8AC3E}">
        <p14:creationId xmlns:p14="http://schemas.microsoft.com/office/powerpoint/2010/main" val="263233429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000E54-C675-44D9-9B67-8BE1E23BE64F}"/>
              </a:ext>
            </a:extLst>
          </p:cNvPr>
          <p:cNvSpPr txBox="1">
            <a:spLocks/>
          </p:cNvSpPr>
          <p:nvPr/>
        </p:nvSpPr>
        <p:spPr>
          <a:xfrm>
            <a:off x="2895600" y="0"/>
            <a:ext cx="77724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Characteristics</a:t>
            </a:r>
            <a:endParaRPr lang="en-US" sz="2400" b="1" dirty="0">
              <a:latin typeface="+mj-lt"/>
            </a:endParaRPr>
          </a:p>
        </p:txBody>
      </p:sp>
      <p:pic>
        <p:nvPicPr>
          <p:cNvPr id="5" name="Picture 2" descr="E:\NIET\Project\xLogo11.png.pagespeed.ic.pydHLuCQEZ.png">
            <a:extLst>
              <a:ext uri="{FF2B5EF4-FFF2-40B4-BE49-F238E27FC236}">
                <a16:creationId xmlns:a16="http://schemas.microsoft.com/office/drawing/2014/main" id="{DEA8D5BC-E704-4640-8B29-9AAF4B0B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14478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A95F5F4-5101-415F-9345-F648A1975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9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000E54-C675-44D9-9B67-8BE1E23BE64F}"/>
              </a:ext>
            </a:extLst>
          </p:cNvPr>
          <p:cNvSpPr txBox="1">
            <a:spLocks/>
          </p:cNvSpPr>
          <p:nvPr/>
        </p:nvSpPr>
        <p:spPr>
          <a:xfrm>
            <a:off x="2895600" y="0"/>
            <a:ext cx="77724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Virtual Short</a:t>
            </a:r>
            <a:endParaRPr lang="en-US" sz="2400" b="1" dirty="0">
              <a:latin typeface="+mj-lt"/>
            </a:endParaRPr>
          </a:p>
        </p:txBody>
      </p:sp>
      <p:pic>
        <p:nvPicPr>
          <p:cNvPr id="5" name="Picture 2" descr="E:\NIET\Project\xLogo11.png.pagespeed.ic.pydHLuCQEZ.png">
            <a:extLst>
              <a:ext uri="{FF2B5EF4-FFF2-40B4-BE49-F238E27FC236}">
                <a16:creationId xmlns:a16="http://schemas.microsoft.com/office/drawing/2014/main" id="{DEA8D5BC-E704-4640-8B29-9AAF4B0B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14478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C1E79D4-40B5-44BF-94C5-7F19C3246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680"/>
            <a:ext cx="12192000" cy="60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33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1675E16-A90E-4FBB-BF22-748A15B62587}"/>
              </a:ext>
            </a:extLst>
          </p:cNvPr>
          <p:cNvSpPr txBox="1">
            <a:spLocks/>
          </p:cNvSpPr>
          <p:nvPr/>
        </p:nvSpPr>
        <p:spPr>
          <a:xfrm>
            <a:off x="2895600" y="0"/>
            <a:ext cx="77724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Ideal Vs Practical parameters of Op-Amp </a:t>
            </a:r>
            <a:r>
              <a:rPr lang="en-US" sz="2400" b="1" dirty="0">
                <a:latin typeface="+mj-lt"/>
              </a:rPr>
              <a:t>(CO5</a:t>
            </a:r>
            <a:r>
              <a:rPr lang="en-US" sz="2400" b="1" dirty="0"/>
              <a:t>)</a:t>
            </a:r>
          </a:p>
        </p:txBody>
      </p:sp>
      <p:pic>
        <p:nvPicPr>
          <p:cNvPr id="10243" name="Picture 2" descr="E:\NIET\Project\xLogo11.png.pagespeed.ic.pydHLuCQEZ.png">
            <a:extLst>
              <a:ext uri="{FF2B5EF4-FFF2-40B4-BE49-F238E27FC236}">
                <a16:creationId xmlns:a16="http://schemas.microsoft.com/office/drawing/2014/main" id="{0B554925-C0F0-4E00-8EF8-FA4E40D7C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14478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Content Placeholder 18">
            <a:extLst>
              <a:ext uri="{FF2B5EF4-FFF2-40B4-BE49-F238E27FC236}">
                <a16:creationId xmlns:a16="http://schemas.microsoft.com/office/drawing/2014/main" id="{C6BC3BB4-0365-4741-BBBF-11469F46F0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667000" y="1219200"/>
          <a:ext cx="6934200" cy="4829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1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4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Parameters</a:t>
                      </a:r>
                    </a:p>
                  </a:txBody>
                  <a:tcPr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Ideal</a:t>
                      </a:r>
                    </a:p>
                  </a:txBody>
                  <a:tcPr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Practical</a:t>
                      </a:r>
                    </a:p>
                  </a:txBody>
                  <a:tcPr marT="45724" marB="4572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341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Open Loop</a:t>
                      </a:r>
                      <a:r>
                        <a:rPr lang="en-US" sz="2000" baseline="0" dirty="0">
                          <a:latin typeface="+mj-lt"/>
                          <a:cs typeface="Times New Roman" pitchFamily="18" charset="0"/>
                        </a:rPr>
                        <a:t> Voltage Gain </a:t>
                      </a:r>
                      <a:endParaRPr lang="en-US" sz="2000" dirty="0">
                        <a:latin typeface="+mj-lt"/>
                        <a:cs typeface="Times New Roman" pitchFamily="18" charset="0"/>
                      </a:endParaRPr>
                    </a:p>
                  </a:txBody>
                  <a:tcPr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  <a:cs typeface="Times New Roman" pitchFamily="18" charset="0"/>
                        </a:rPr>
                        <a:t>∞</a:t>
                      </a:r>
                    </a:p>
                  </a:txBody>
                  <a:tcPr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20,0000</a:t>
                      </a:r>
                    </a:p>
                  </a:txBody>
                  <a:tcPr marT="45724" marB="4572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341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Input Impedance </a:t>
                      </a:r>
                    </a:p>
                  </a:txBody>
                  <a:tcPr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  <a:cs typeface="Times New Roman" pitchFamily="18" charset="0"/>
                        </a:rPr>
                        <a:t>∞</a:t>
                      </a:r>
                    </a:p>
                  </a:txBody>
                  <a:tcPr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2</a:t>
                      </a:r>
                      <a:r>
                        <a:rPr lang="en-US" sz="2000" baseline="0" dirty="0">
                          <a:latin typeface="+mj-lt"/>
                          <a:cs typeface="Times New Roman" pitchFamily="18" charset="0"/>
                        </a:rPr>
                        <a:t> M</a:t>
                      </a:r>
                      <a:r>
                        <a:rPr lang="el-GR" sz="2000" baseline="0" dirty="0">
                          <a:latin typeface="+mj-lt"/>
                          <a:cs typeface="Times New Roman" pitchFamily="18" charset="0"/>
                        </a:rPr>
                        <a:t>Ω</a:t>
                      </a:r>
                      <a:endParaRPr lang="en-US" sz="2000" dirty="0">
                        <a:latin typeface="+mj-lt"/>
                        <a:cs typeface="Times New Roman" pitchFamily="18" charset="0"/>
                      </a:endParaRPr>
                    </a:p>
                  </a:txBody>
                  <a:tcPr marT="45724" marB="4572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341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Output Impedance</a:t>
                      </a:r>
                    </a:p>
                  </a:txBody>
                  <a:tcPr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75 </a:t>
                      </a:r>
                      <a:r>
                        <a:rPr lang="el-GR" sz="2000" dirty="0">
                          <a:latin typeface="+mj-lt"/>
                          <a:cs typeface="Times New Roman" pitchFamily="18" charset="0"/>
                        </a:rPr>
                        <a:t>Ω</a:t>
                      </a:r>
                      <a:endParaRPr lang="en-US" sz="2000" dirty="0">
                        <a:latin typeface="+mj-lt"/>
                        <a:cs typeface="Times New Roman" pitchFamily="18" charset="0"/>
                      </a:endParaRPr>
                    </a:p>
                  </a:txBody>
                  <a:tcPr marT="45724" marB="4572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341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Input offset voltage</a:t>
                      </a:r>
                    </a:p>
                  </a:txBody>
                  <a:tcPr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2 mV</a:t>
                      </a:r>
                    </a:p>
                  </a:txBody>
                  <a:tcPr marT="45724" marB="4572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91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Input offset current</a:t>
                      </a:r>
                    </a:p>
                  </a:txBody>
                  <a:tcPr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20 </a:t>
                      </a:r>
                      <a:r>
                        <a:rPr lang="en-US" sz="2000" dirty="0" err="1">
                          <a:latin typeface="+mj-lt"/>
                          <a:cs typeface="Times New Roman" pitchFamily="18" charset="0"/>
                        </a:rPr>
                        <a:t>nA</a:t>
                      </a:r>
                      <a:endParaRPr lang="en-US" sz="2000" dirty="0">
                        <a:latin typeface="+mj-lt"/>
                        <a:cs typeface="Times New Roman" pitchFamily="18" charset="0"/>
                      </a:endParaRPr>
                    </a:p>
                  </a:txBody>
                  <a:tcPr marT="45724" marB="4572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93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Input bias current</a:t>
                      </a:r>
                    </a:p>
                  </a:txBody>
                  <a:tcPr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80 </a:t>
                      </a:r>
                      <a:r>
                        <a:rPr lang="en-US" sz="2000" dirty="0" err="1">
                          <a:latin typeface="+mj-lt"/>
                          <a:cs typeface="Times New Roman" pitchFamily="18" charset="0"/>
                        </a:rPr>
                        <a:t>nA</a:t>
                      </a:r>
                      <a:endParaRPr lang="en-US" sz="2000" dirty="0">
                        <a:latin typeface="+mj-lt"/>
                        <a:cs typeface="Times New Roman" pitchFamily="18" charset="0"/>
                      </a:endParaRPr>
                    </a:p>
                  </a:txBody>
                  <a:tcPr marT="45724" marB="4572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1341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Bandwidth</a:t>
                      </a:r>
                    </a:p>
                  </a:txBody>
                  <a:tcPr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  <a:cs typeface="Times New Roman" pitchFamily="18" charset="0"/>
                        </a:rPr>
                        <a:t>∞</a:t>
                      </a:r>
                    </a:p>
                  </a:txBody>
                  <a:tcPr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1 MHz</a:t>
                      </a:r>
                    </a:p>
                  </a:txBody>
                  <a:tcPr marT="45724" marB="45724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1341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CMRR</a:t>
                      </a:r>
                    </a:p>
                  </a:txBody>
                  <a:tcPr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  <a:cs typeface="Times New Roman" pitchFamily="18" charset="0"/>
                        </a:rPr>
                        <a:t>∞</a:t>
                      </a:r>
                    </a:p>
                  </a:txBody>
                  <a:tcPr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90dB</a:t>
                      </a:r>
                    </a:p>
                  </a:txBody>
                  <a:tcPr marT="45724" marB="45724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1341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Slew Rate</a:t>
                      </a:r>
                    </a:p>
                  </a:txBody>
                  <a:tcPr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+mj-lt"/>
                          <a:cs typeface="Times New Roman" pitchFamily="18" charset="0"/>
                        </a:rPr>
                        <a:t>∞</a:t>
                      </a:r>
                    </a:p>
                  </a:txBody>
                  <a:tcPr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  <a:cs typeface="Times New Roman" pitchFamily="18" charset="0"/>
                        </a:rPr>
                        <a:t>0.5 V/</a:t>
                      </a:r>
                      <a:r>
                        <a:rPr lang="el-GR" sz="2000" dirty="0">
                          <a:latin typeface="+mj-lt"/>
                          <a:cs typeface="Times New Roman" pitchFamily="18" charset="0"/>
                        </a:rPr>
                        <a:t>μ</a:t>
                      </a:r>
                      <a:r>
                        <a:rPr lang="en-US" sz="2000" baseline="0" dirty="0">
                          <a:latin typeface="+mj-lt"/>
                          <a:cs typeface="Times New Roman" pitchFamily="18" charset="0"/>
                        </a:rPr>
                        <a:t>-sec</a:t>
                      </a:r>
                      <a:endParaRPr lang="en-US" sz="2000" dirty="0">
                        <a:latin typeface="+mj-lt"/>
                        <a:cs typeface="Times New Roman" pitchFamily="18" charset="0"/>
                      </a:endParaRPr>
                    </a:p>
                  </a:txBody>
                  <a:tcPr marT="45724" marB="45724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BBC06F9-0B31-4F58-8168-FCB045C3771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FB63A09-DCA9-4D67-9A50-8F2DB7AFF296}" type="datetime1">
              <a:rPr lang="en-US"/>
              <a:pPr>
                <a:defRPr/>
              </a:pPr>
              <a:t>7/2/2021</a:t>
            </a:fld>
            <a:endParaRPr lang="en-US"/>
          </a:p>
        </p:txBody>
      </p:sp>
      <p:sp>
        <p:nvSpPr>
          <p:cNvPr id="10291" name="Slide Number Placeholder 11">
            <a:extLst>
              <a:ext uri="{FF2B5EF4-FFF2-40B4-BE49-F238E27FC236}">
                <a16:creationId xmlns:a16="http://schemas.microsoft.com/office/drawing/2014/main" id="{2B63DEEB-5E75-4B5A-9359-D1C1F538BD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B1BDA05-33B1-4F81-BEDB-DAE19DA49DD3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000E54-C675-44D9-9B67-8BE1E23BE64F}"/>
              </a:ext>
            </a:extLst>
          </p:cNvPr>
          <p:cNvSpPr txBox="1">
            <a:spLocks/>
          </p:cNvSpPr>
          <p:nvPr/>
        </p:nvSpPr>
        <p:spPr>
          <a:xfrm>
            <a:off x="2895600" y="0"/>
            <a:ext cx="77724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Characteristics of Ideal OP-Amp</a:t>
            </a:r>
            <a:endParaRPr lang="en-US" sz="2400" b="1" dirty="0">
              <a:latin typeface="+mj-lt"/>
            </a:endParaRPr>
          </a:p>
        </p:txBody>
      </p:sp>
      <p:pic>
        <p:nvPicPr>
          <p:cNvPr id="5" name="Picture 2" descr="E:\NIET\Project\xLogo11.png.pagespeed.ic.pydHLuCQEZ.png">
            <a:extLst>
              <a:ext uri="{FF2B5EF4-FFF2-40B4-BE49-F238E27FC236}">
                <a16:creationId xmlns:a16="http://schemas.microsoft.com/office/drawing/2014/main" id="{DEA8D5BC-E704-4640-8B29-9AAF4B0B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14478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0CBE51-D1D2-4DB7-BA89-41AFA083E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1695"/>
            <a:ext cx="11847443" cy="60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87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000E54-C675-44D9-9B67-8BE1E23BE64F}"/>
              </a:ext>
            </a:extLst>
          </p:cNvPr>
          <p:cNvSpPr txBox="1">
            <a:spLocks/>
          </p:cNvSpPr>
          <p:nvPr/>
        </p:nvSpPr>
        <p:spPr>
          <a:xfrm>
            <a:off x="2895600" y="0"/>
            <a:ext cx="77724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Slew Rate</a:t>
            </a:r>
            <a:endParaRPr lang="en-US" sz="2400" b="1" dirty="0">
              <a:latin typeface="+mj-lt"/>
            </a:endParaRPr>
          </a:p>
        </p:txBody>
      </p:sp>
      <p:pic>
        <p:nvPicPr>
          <p:cNvPr id="5" name="Picture 2" descr="E:\NIET\Project\xLogo11.png.pagespeed.ic.pydHLuCQEZ.png">
            <a:extLst>
              <a:ext uri="{FF2B5EF4-FFF2-40B4-BE49-F238E27FC236}">
                <a16:creationId xmlns:a16="http://schemas.microsoft.com/office/drawing/2014/main" id="{DEA8D5BC-E704-4640-8B29-9AAF4B0B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14478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7FDD4CFB-5857-408D-9F0D-7A92BAF1C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122"/>
            <a:ext cx="12192000" cy="687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07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000E54-C675-44D9-9B67-8BE1E23BE64F}"/>
              </a:ext>
            </a:extLst>
          </p:cNvPr>
          <p:cNvSpPr txBox="1">
            <a:spLocks/>
          </p:cNvSpPr>
          <p:nvPr/>
        </p:nvSpPr>
        <p:spPr>
          <a:xfrm>
            <a:off x="2895600" y="0"/>
            <a:ext cx="77724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Input Offset Voltage</a:t>
            </a:r>
            <a:endParaRPr lang="en-US" sz="2400" b="1" dirty="0">
              <a:latin typeface="+mj-lt"/>
            </a:endParaRPr>
          </a:p>
        </p:txBody>
      </p:sp>
      <p:pic>
        <p:nvPicPr>
          <p:cNvPr id="5" name="Picture 2" descr="E:\NIET\Project\xLogo11.png.pagespeed.ic.pydHLuCQEZ.png">
            <a:extLst>
              <a:ext uri="{FF2B5EF4-FFF2-40B4-BE49-F238E27FC236}">
                <a16:creationId xmlns:a16="http://schemas.microsoft.com/office/drawing/2014/main" id="{DEA8D5BC-E704-4640-8B29-9AAF4B0B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14478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8BA75E2-568E-4A22-AB79-D958CCA4A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15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000E54-C675-44D9-9B67-8BE1E23BE64F}"/>
              </a:ext>
            </a:extLst>
          </p:cNvPr>
          <p:cNvSpPr txBox="1">
            <a:spLocks/>
          </p:cNvSpPr>
          <p:nvPr/>
        </p:nvSpPr>
        <p:spPr>
          <a:xfrm>
            <a:off x="2895600" y="0"/>
            <a:ext cx="77724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Input Offset Current</a:t>
            </a:r>
            <a:endParaRPr lang="en-US" sz="2400" b="1" dirty="0">
              <a:latin typeface="+mj-lt"/>
            </a:endParaRPr>
          </a:p>
        </p:txBody>
      </p:sp>
      <p:pic>
        <p:nvPicPr>
          <p:cNvPr id="5" name="Picture 2" descr="E:\NIET\Project\xLogo11.png.pagespeed.ic.pydHLuCQEZ.png">
            <a:extLst>
              <a:ext uri="{FF2B5EF4-FFF2-40B4-BE49-F238E27FC236}">
                <a16:creationId xmlns:a16="http://schemas.microsoft.com/office/drawing/2014/main" id="{DEA8D5BC-E704-4640-8B29-9AAF4B0B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14478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53BA077-B2C1-4257-9A74-1C12D6F01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029739"/>
            <a:ext cx="12191999" cy="828262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C1881E61-3C8F-4767-B061-61EAAB15A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02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07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000E54-C675-44D9-9B67-8BE1E23BE64F}"/>
              </a:ext>
            </a:extLst>
          </p:cNvPr>
          <p:cNvSpPr txBox="1">
            <a:spLocks/>
          </p:cNvSpPr>
          <p:nvPr/>
        </p:nvSpPr>
        <p:spPr>
          <a:xfrm>
            <a:off x="2895600" y="0"/>
            <a:ext cx="77724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Input Bias Current</a:t>
            </a:r>
            <a:endParaRPr lang="en-US" sz="2400" b="1" dirty="0">
              <a:latin typeface="+mj-lt"/>
            </a:endParaRPr>
          </a:p>
        </p:txBody>
      </p:sp>
      <p:pic>
        <p:nvPicPr>
          <p:cNvPr id="5" name="Picture 2" descr="E:\NIET\Project\xLogo11.png.pagespeed.ic.pydHLuCQEZ.png">
            <a:extLst>
              <a:ext uri="{FF2B5EF4-FFF2-40B4-BE49-F238E27FC236}">
                <a16:creationId xmlns:a16="http://schemas.microsoft.com/office/drawing/2014/main" id="{DEA8D5BC-E704-4640-8B29-9AAF4B0B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14478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B3A82051-C250-4328-ACAC-A12AA6F63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1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60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000E54-C675-44D9-9B67-8BE1E23BE64F}"/>
              </a:ext>
            </a:extLst>
          </p:cNvPr>
          <p:cNvSpPr txBox="1">
            <a:spLocks/>
          </p:cNvSpPr>
          <p:nvPr/>
        </p:nvSpPr>
        <p:spPr>
          <a:xfrm>
            <a:off x="2895600" y="0"/>
            <a:ext cx="77724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CMRR</a:t>
            </a:r>
            <a:endParaRPr lang="en-US" sz="2400" b="1" dirty="0">
              <a:latin typeface="+mj-lt"/>
            </a:endParaRPr>
          </a:p>
        </p:txBody>
      </p:sp>
      <p:pic>
        <p:nvPicPr>
          <p:cNvPr id="5" name="Picture 2" descr="E:\NIET\Project\xLogo11.png.pagespeed.ic.pydHLuCQEZ.png">
            <a:extLst>
              <a:ext uri="{FF2B5EF4-FFF2-40B4-BE49-F238E27FC236}">
                <a16:creationId xmlns:a16="http://schemas.microsoft.com/office/drawing/2014/main" id="{DEA8D5BC-E704-4640-8B29-9AAF4B0B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14478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68B98DB-D0DF-4379-AC54-C8A04B4D0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3852"/>
            <a:ext cx="12324522" cy="78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99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ontent Placeholder 2">
            <a:extLst>
              <a:ext uri="{FF2B5EF4-FFF2-40B4-BE49-F238E27FC236}">
                <a16:creationId xmlns:a16="http://schemas.microsoft.com/office/drawing/2014/main" id="{23C3E90C-13CF-4F46-9C86-934722E5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1417638"/>
            <a:ext cx="8001000" cy="4525962"/>
          </a:xfrm>
        </p:spPr>
        <p:txBody>
          <a:bodyPr/>
          <a:lstStyle/>
          <a:p>
            <a:pPr eaLnBrk="1" fontAlgn="ctr" hangingPunct="1">
              <a:buFont typeface="Arial" panose="020B0604020202020204" pitchFamily="34" charset="0"/>
              <a:buNone/>
            </a:pPr>
            <a:endParaRPr lang="en-US" altLang="en-US" sz="2400" dirty="0"/>
          </a:p>
          <a:p>
            <a:pPr eaLnBrk="1" fontAlgn="ctr" hangingPunct="1"/>
            <a:endParaRPr lang="en-US" alt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1A5182-786D-4495-B081-64F68B5DDFF8}"/>
              </a:ext>
            </a:extLst>
          </p:cNvPr>
          <p:cNvSpPr txBox="1">
            <a:spLocks/>
          </p:cNvSpPr>
          <p:nvPr/>
        </p:nvSpPr>
        <p:spPr>
          <a:xfrm>
            <a:off x="2895600" y="0"/>
            <a:ext cx="77724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/>
              <a:t>Content</a:t>
            </a:r>
          </a:p>
        </p:txBody>
      </p:sp>
      <p:pic>
        <p:nvPicPr>
          <p:cNvPr id="6148" name="Picture 2" descr="E:\NIET\Project\xLogo11.png.pagespeed.ic.pydHLuCQEZ.png">
            <a:extLst>
              <a:ext uri="{FF2B5EF4-FFF2-40B4-BE49-F238E27FC236}">
                <a16:creationId xmlns:a16="http://schemas.microsoft.com/office/drawing/2014/main" id="{5219B5AB-F032-4A9D-98C7-3AB5337AD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14478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Rectangle 8">
            <a:extLst>
              <a:ext uri="{FF2B5EF4-FFF2-40B4-BE49-F238E27FC236}">
                <a16:creationId xmlns:a16="http://schemas.microsoft.com/office/drawing/2014/main" id="{FB9CC53C-4032-4C64-9EA7-B81F955E4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311276"/>
            <a:ext cx="82296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OPERATIONAL AMPLIFIERS </a:t>
            </a:r>
            <a:endParaRPr lang="en-US" alt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</a:p>
          <a:p>
            <a:pPr>
              <a:spcBef>
                <a:spcPct val="0"/>
              </a:spcBef>
            </a:pPr>
            <a:r>
              <a:rPr lang="en-US" alt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Op-Amp Basic</a:t>
            </a:r>
          </a:p>
          <a:p>
            <a:pPr>
              <a:spcBef>
                <a:spcPct val="0"/>
              </a:spcBef>
            </a:pPr>
            <a:r>
              <a:rPr lang="en-US" alt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Op-Amp Circuits</a:t>
            </a:r>
          </a:p>
          <a:p>
            <a:pPr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Inverting Amplifier, </a:t>
            </a:r>
          </a:p>
          <a:p>
            <a:pPr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Non-inverting Amplifier</a:t>
            </a:r>
          </a:p>
          <a:p>
            <a:pPr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Summing Amplifier</a:t>
            </a:r>
          </a:p>
          <a:p>
            <a:pPr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Integrator</a:t>
            </a:r>
          </a:p>
          <a:p>
            <a:pPr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Differentiator</a:t>
            </a:r>
          </a:p>
          <a:p>
            <a:pPr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Electronic Instrumentation </a:t>
            </a:r>
            <a:endParaRPr lang="en-US" alt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 Multimeter (DMM)</a:t>
            </a:r>
          </a:p>
          <a:p>
            <a:pPr>
              <a:spcBef>
                <a:spcPct val="0"/>
              </a:spcBef>
            </a:pPr>
            <a:r>
              <a:rPr lang="en-US" alt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Sensors</a:t>
            </a:r>
          </a:p>
          <a:p>
            <a:pPr>
              <a:spcBef>
                <a:spcPct val="0"/>
              </a:spcBef>
            </a:pPr>
            <a:r>
              <a:rPr lang="en-US" alt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Types of sensor</a:t>
            </a:r>
          </a:p>
          <a:p>
            <a:pPr>
              <a:spcBef>
                <a:spcPct val="0"/>
              </a:spcBef>
            </a:pPr>
            <a:r>
              <a:rPr lang="en-US" alt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IoT and its application.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E39D781-7D4C-47B0-A005-40C4AB9D4F6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3A94D90-8BC1-4330-9209-6F7E124C6BC4}" type="datetime1">
              <a:rPr lang="en-US"/>
              <a:pPr>
                <a:defRPr/>
              </a:pPr>
              <a:t>7/2/2021</a:t>
            </a:fld>
            <a:endParaRPr lang="en-US"/>
          </a:p>
        </p:txBody>
      </p:sp>
      <p:sp>
        <p:nvSpPr>
          <p:cNvPr id="6151" name="Slide Number Placeholder 10">
            <a:extLst>
              <a:ext uri="{FF2B5EF4-FFF2-40B4-BE49-F238E27FC236}">
                <a16:creationId xmlns:a16="http://schemas.microsoft.com/office/drawing/2014/main" id="{164CF1AF-1B93-4EEC-A6C8-54992E9287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CD3927-1AC1-418F-BECB-59BAFC87FAB0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000E54-C675-44D9-9B67-8BE1E23BE64F}"/>
              </a:ext>
            </a:extLst>
          </p:cNvPr>
          <p:cNvSpPr txBox="1">
            <a:spLocks/>
          </p:cNvSpPr>
          <p:nvPr/>
        </p:nvSpPr>
        <p:spPr>
          <a:xfrm>
            <a:off x="2895600" y="0"/>
            <a:ext cx="77724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Operational Amplifier </a:t>
            </a:r>
            <a:r>
              <a:rPr lang="en-US" sz="2400" b="1" dirty="0">
                <a:latin typeface="+mj-lt"/>
              </a:rPr>
              <a:t>(CO5)</a:t>
            </a:r>
          </a:p>
        </p:txBody>
      </p:sp>
      <p:pic>
        <p:nvPicPr>
          <p:cNvPr id="5" name="Picture 2" descr="E:\NIET\Project\xLogo11.png.pagespeed.ic.pydHLuCQEZ.png">
            <a:extLst>
              <a:ext uri="{FF2B5EF4-FFF2-40B4-BE49-F238E27FC236}">
                <a16:creationId xmlns:a16="http://schemas.microsoft.com/office/drawing/2014/main" id="{DEA8D5BC-E704-4640-8B29-9AAF4B0B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14478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8ECE9762-8F49-4192-B1FA-798CCFE82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6567"/>
            <a:ext cx="12191999" cy="687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14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gital Multi Meter (Digital Multimeter) – Shriji TechnoAspire">
            <a:extLst>
              <a:ext uri="{FF2B5EF4-FFF2-40B4-BE49-F238E27FC236}">
                <a16:creationId xmlns:a16="http://schemas.microsoft.com/office/drawing/2014/main" id="{59C5E505-678F-4074-8AFB-2A12A1CD8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913" y="0"/>
            <a:ext cx="662608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6E417EE6-EC0D-4B94-9A17-E0CDCF8AC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658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8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B21B701-A968-4816-B6D6-B66D3DE04222}"/>
              </a:ext>
            </a:extLst>
          </p:cNvPr>
          <p:cNvSpPr txBox="1">
            <a:spLocks/>
          </p:cNvSpPr>
          <p:nvPr/>
        </p:nvSpPr>
        <p:spPr>
          <a:xfrm>
            <a:off x="2895600" y="0"/>
            <a:ext cx="77724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Introduction </a:t>
            </a:r>
            <a:r>
              <a:rPr lang="en-US" sz="2400" b="1" dirty="0">
                <a:latin typeface="+mj-lt"/>
              </a:rPr>
              <a:t>(CO5)</a:t>
            </a:r>
          </a:p>
        </p:txBody>
      </p:sp>
      <p:pic>
        <p:nvPicPr>
          <p:cNvPr id="8195" name="Picture 2" descr="E:\NIET\Project\xLogo11.png.pagespeed.ic.pydHLuCQEZ.png">
            <a:extLst>
              <a:ext uri="{FF2B5EF4-FFF2-40B4-BE49-F238E27FC236}">
                <a16:creationId xmlns:a16="http://schemas.microsoft.com/office/drawing/2014/main" id="{0F6E10DD-61F3-4999-B919-8D94FF46E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14478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921E060-357D-42F0-A0F0-B73EE6887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497" y="1727627"/>
            <a:ext cx="3962400" cy="3810000"/>
          </a:xfrm>
        </p:spPr>
        <p:txBody>
          <a:bodyPr>
            <a:normAutofit/>
          </a:bodyPr>
          <a:lstStyle/>
          <a:p>
            <a:pPr algn="just">
              <a:buFont typeface="Arial" charset="0"/>
              <a:buNone/>
              <a:defRPr/>
            </a:pPr>
            <a:r>
              <a:rPr lang="en-US" sz="2000" dirty="0">
                <a:latin typeface="+mj-lt"/>
                <a:cs typeface="Times New Roman" pitchFamily="18" charset="0"/>
              </a:rPr>
              <a:t>It performs different types of Mathematical Operations</a:t>
            </a:r>
          </a:p>
          <a:p>
            <a:pPr algn="just">
              <a:buFont typeface="Arial" charset="0"/>
              <a:buNone/>
              <a:defRPr/>
            </a:pPr>
            <a:endParaRPr lang="en-US" altLang="en-US" sz="2000" dirty="0">
              <a:latin typeface="+mj-lt"/>
              <a:cs typeface="Times New Roman" pitchFamily="18" charset="0"/>
            </a:endParaRPr>
          </a:p>
          <a:p>
            <a:pPr>
              <a:buFont typeface="Arial" charset="0"/>
              <a:buNone/>
              <a:defRPr/>
            </a:pPr>
            <a:endParaRPr lang="en-US" sz="2000" dirty="0">
              <a:latin typeface="+mj-lt"/>
            </a:endParaRPr>
          </a:p>
        </p:txBody>
      </p:sp>
      <p:pic>
        <p:nvPicPr>
          <p:cNvPr id="8197" name="Picture 10" descr="fg10_02900.jpg">
            <a:extLst>
              <a:ext uri="{FF2B5EF4-FFF2-40B4-BE49-F238E27FC236}">
                <a16:creationId xmlns:a16="http://schemas.microsoft.com/office/drawing/2014/main" id="{EDF50831-CF8C-46A2-8389-FF480FA4D6C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48269" y="817564"/>
            <a:ext cx="6251574" cy="2609850"/>
          </a:xfrm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1" descr="C:\Users\student\Desktop\an1.gif">
            <a:extLst>
              <a:ext uri="{FF2B5EF4-FFF2-40B4-BE49-F238E27FC236}">
                <a16:creationId xmlns:a16="http://schemas.microsoft.com/office/drawing/2014/main" id="{3A2A3D2B-C8AB-43F4-9093-520CC33652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09" y="3204794"/>
            <a:ext cx="5227981" cy="327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16B864-F85E-4EEA-9C2D-3D2181D02BFC}"/>
              </a:ext>
            </a:extLst>
          </p:cNvPr>
          <p:cNvSpPr txBox="1"/>
          <p:nvPr/>
        </p:nvSpPr>
        <p:spPr>
          <a:xfrm>
            <a:off x="7232373" y="4076273"/>
            <a:ext cx="4572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lang="en-US" altLang="en-US" sz="2000" dirty="0">
                <a:latin typeface="+mj-lt"/>
                <a:cs typeface="Times New Roman" pitchFamily="18" charset="0"/>
              </a:rPr>
              <a:t>A high gain </a:t>
            </a:r>
            <a:r>
              <a:rPr lang="en-US" altLang="en-US" sz="2000" b="1" dirty="0">
                <a:latin typeface="+mj-lt"/>
                <a:cs typeface="Times New Roman" pitchFamily="18" charset="0"/>
              </a:rPr>
              <a:t>differential amplifier </a:t>
            </a:r>
            <a:r>
              <a:rPr lang="en-US" altLang="en-US" sz="2000" dirty="0">
                <a:latin typeface="+mj-lt"/>
                <a:cs typeface="Times New Roman" pitchFamily="18" charset="0"/>
              </a:rPr>
              <a:t>with a high input impedance (typically in M</a:t>
            </a:r>
            <a:r>
              <a:rPr lang="en-US" altLang="en-US" sz="2000" dirty="0">
                <a:latin typeface="+mj-lt"/>
                <a:cs typeface="Times New Roman" pitchFamily="18" charset="0"/>
                <a:sym typeface="Symbol" pitchFamily="18" charset="2"/>
              </a:rPr>
              <a:t></a:t>
            </a:r>
            <a:r>
              <a:rPr lang="en-US" altLang="en-US" sz="2000" dirty="0">
                <a:latin typeface="+mj-lt"/>
                <a:cs typeface="Times New Roman" pitchFamily="18" charset="0"/>
              </a:rPr>
              <a:t>) and low output impedance (less than 100</a:t>
            </a:r>
            <a:r>
              <a:rPr lang="en-US" altLang="en-US" sz="2000" dirty="0">
                <a:latin typeface="+mj-lt"/>
                <a:cs typeface="Times New Roman" pitchFamily="18" charset="0"/>
                <a:sym typeface="Symbol" pitchFamily="18" charset="2"/>
              </a:rPr>
              <a:t></a:t>
            </a:r>
            <a:r>
              <a:rPr lang="en-US" altLang="en-US" sz="2000" dirty="0">
                <a:latin typeface="+mj-lt"/>
                <a:cs typeface="Times New Roman" pitchFamily="18" charset="0"/>
              </a:rPr>
              <a:t>)</a:t>
            </a:r>
          </a:p>
          <a:p>
            <a:pPr algn="just" eaLnBrk="1" hangingPunct="1">
              <a:defRPr/>
            </a:pPr>
            <a:endParaRPr lang="en-US" sz="2000" dirty="0">
              <a:latin typeface="+mj-lt"/>
              <a:cs typeface="Arial" charset="0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73AF6E5-9EF3-40D0-A444-D3F444CC2C9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28762E9-F06B-4E0A-9B1C-F79EEE3CCA5D}" type="datetime1">
              <a:rPr lang="en-US"/>
              <a:pPr>
                <a:defRPr/>
              </a:pPr>
              <a:t>7/2/2021</a:t>
            </a:fld>
            <a:endParaRPr lang="en-US"/>
          </a:p>
        </p:txBody>
      </p:sp>
      <p:sp>
        <p:nvSpPr>
          <p:cNvPr id="8201" name="Slide Number Placeholder 14">
            <a:extLst>
              <a:ext uri="{FF2B5EF4-FFF2-40B4-BE49-F238E27FC236}">
                <a16:creationId xmlns:a16="http://schemas.microsoft.com/office/drawing/2014/main" id="{F514C395-EC7E-48B5-8367-A55EA64AD9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5F4839-E56A-46B6-8727-A73D8F5D09E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000E54-C675-44D9-9B67-8BE1E23BE64F}"/>
              </a:ext>
            </a:extLst>
          </p:cNvPr>
          <p:cNvSpPr txBox="1">
            <a:spLocks/>
          </p:cNvSpPr>
          <p:nvPr/>
        </p:nvSpPr>
        <p:spPr>
          <a:xfrm>
            <a:off x="2895600" y="0"/>
            <a:ext cx="77724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Non-inverting Amplifier </a:t>
            </a:r>
            <a:r>
              <a:rPr lang="en-US" sz="2400" b="1" dirty="0">
                <a:latin typeface="+mj-lt"/>
              </a:rPr>
              <a:t>(CO5)</a:t>
            </a:r>
          </a:p>
        </p:txBody>
      </p:sp>
      <p:pic>
        <p:nvPicPr>
          <p:cNvPr id="5" name="Picture 2" descr="E:\NIET\Project\xLogo11.png.pagespeed.ic.pydHLuCQEZ.png">
            <a:extLst>
              <a:ext uri="{FF2B5EF4-FFF2-40B4-BE49-F238E27FC236}">
                <a16:creationId xmlns:a16="http://schemas.microsoft.com/office/drawing/2014/main" id="{DEA8D5BC-E704-4640-8B29-9AAF4B0B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14478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81ED283-2F59-4619-9BAF-5FE5BECA3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026"/>
            <a:ext cx="12192000" cy="701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43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000E54-C675-44D9-9B67-8BE1E23BE64F}"/>
              </a:ext>
            </a:extLst>
          </p:cNvPr>
          <p:cNvSpPr txBox="1">
            <a:spLocks/>
          </p:cNvSpPr>
          <p:nvPr/>
        </p:nvSpPr>
        <p:spPr>
          <a:xfrm>
            <a:off x="2895600" y="0"/>
            <a:ext cx="77724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Characteristics</a:t>
            </a:r>
            <a:endParaRPr lang="en-US" sz="2400" b="1" dirty="0">
              <a:latin typeface="+mj-lt"/>
            </a:endParaRPr>
          </a:p>
        </p:txBody>
      </p:sp>
      <p:pic>
        <p:nvPicPr>
          <p:cNvPr id="5" name="Picture 2" descr="E:\NIET\Project\xLogo11.png.pagespeed.ic.pydHLuCQEZ.png">
            <a:extLst>
              <a:ext uri="{FF2B5EF4-FFF2-40B4-BE49-F238E27FC236}">
                <a16:creationId xmlns:a16="http://schemas.microsoft.com/office/drawing/2014/main" id="{DEA8D5BC-E704-4640-8B29-9AAF4B0B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14478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A95F5F4-5101-415F-9345-F648A1975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7BE2F85-22AD-483E-9182-6BBEF72D805F}"/>
              </a:ext>
            </a:extLst>
          </p:cNvPr>
          <p:cNvSpPr txBox="1">
            <a:spLocks/>
          </p:cNvSpPr>
          <p:nvPr/>
        </p:nvSpPr>
        <p:spPr>
          <a:xfrm>
            <a:off x="2895600" y="0"/>
            <a:ext cx="77724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Inverting Amplifier</a:t>
            </a:r>
            <a:r>
              <a:rPr lang="en-US" sz="2400" b="1" dirty="0">
                <a:latin typeface="+mj-lt"/>
              </a:rPr>
              <a:t>(CO5)</a:t>
            </a:r>
          </a:p>
        </p:txBody>
      </p:sp>
      <p:pic>
        <p:nvPicPr>
          <p:cNvPr id="29699" name="Picture 2" descr="E:\NIET\Project\xLogo11.png.pagespeed.ic.pydHLuCQEZ.png">
            <a:extLst>
              <a:ext uri="{FF2B5EF4-FFF2-40B4-BE49-F238E27FC236}">
                <a16:creationId xmlns:a16="http://schemas.microsoft.com/office/drawing/2014/main" id="{86A7689D-7064-4543-AF5F-A01EA7EF4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14478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Box 10">
            <a:extLst>
              <a:ext uri="{FF2B5EF4-FFF2-40B4-BE49-F238E27FC236}">
                <a16:creationId xmlns:a16="http://schemas.microsoft.com/office/drawing/2014/main" id="{668E6FF6-7360-4BC9-ABE7-8559B4881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76" y="1447800"/>
            <a:ext cx="29940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2000" b="1" dirty="0">
                <a:latin typeface="+mj-lt"/>
                <a:cs typeface="Times New Roman" pitchFamily="18" charset="0"/>
              </a:rPr>
              <a:t>The closed loop Gain</a:t>
            </a:r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id="{D013EB3D-432C-43BA-BBA7-8C2FD08FB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75" y="5334001"/>
            <a:ext cx="8432800" cy="3968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en-US" sz="2000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The negative sign denotes a 180</a:t>
            </a:r>
            <a:r>
              <a:rPr lang="en-US" altLang="en-US" sz="2000" dirty="0">
                <a:solidFill>
                  <a:schemeClr val="tx1"/>
                </a:solidFill>
                <a:latin typeface="+mj-lt"/>
                <a:cs typeface="Times New Roman" pitchFamily="18" charset="0"/>
                <a:sym typeface="Symbol" pitchFamily="18" charset="2"/>
              </a:rPr>
              <a:t></a:t>
            </a:r>
            <a:r>
              <a:rPr lang="en-US" altLang="en-US" sz="2000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 phase shift between input and output.</a:t>
            </a:r>
          </a:p>
        </p:txBody>
      </p:sp>
      <p:grpSp>
        <p:nvGrpSpPr>
          <p:cNvPr id="29702" name="Group 16">
            <a:extLst>
              <a:ext uri="{FF2B5EF4-FFF2-40B4-BE49-F238E27FC236}">
                <a16:creationId xmlns:a16="http://schemas.microsoft.com/office/drawing/2014/main" id="{A09C2F5A-3288-4091-94D1-13923AE5234B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2362200"/>
            <a:ext cx="1905000" cy="838200"/>
            <a:chOff x="816" y="1488"/>
            <a:chExt cx="1200" cy="528"/>
          </a:xfrm>
        </p:grpSpPr>
        <p:sp>
          <p:nvSpPr>
            <p:cNvPr id="7" name="AutoShape 14">
              <a:extLst>
                <a:ext uri="{FF2B5EF4-FFF2-40B4-BE49-F238E27FC236}">
                  <a16:creationId xmlns:a16="http://schemas.microsoft.com/office/drawing/2014/main" id="{C1703F26-D0B8-4E6C-9317-41B881A62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488"/>
              <a:ext cx="1200" cy="528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s-EC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29711" name="Object 14">
              <a:extLst>
                <a:ext uri="{FF2B5EF4-FFF2-40B4-BE49-F238E27FC236}">
                  <a16:creationId xmlns:a16="http://schemas.microsoft.com/office/drawing/2014/main" id="{AC2DFFBA-E2EF-4509-94FF-B4944254527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99" y="1519"/>
            <a:ext cx="1034" cy="4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002865" imgH="457002" progId="">
                    <p:embed/>
                  </p:oleObj>
                </mc:Choice>
                <mc:Fallback>
                  <p:oleObj name="Equation" r:id="rId3" imgW="1002865" imgH="457002" progId="">
                    <p:embed/>
                    <p:pic>
                      <p:nvPicPr>
                        <p:cNvPr id="29711" name="Object 14">
                          <a:extLst>
                            <a:ext uri="{FF2B5EF4-FFF2-40B4-BE49-F238E27FC236}">
                              <a16:creationId xmlns:a16="http://schemas.microsoft.com/office/drawing/2014/main" id="{AC2DFFBA-E2EF-4509-94FF-B4944254527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9" y="1519"/>
                          <a:ext cx="1034" cy="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52" name="Text Box 11">
            <a:extLst>
              <a:ext uri="{FF2B5EF4-FFF2-40B4-BE49-F238E27FC236}">
                <a16:creationId xmlns:a16="http://schemas.microsoft.com/office/drawing/2014/main" id="{2C9F6603-8805-4A31-80A4-929480011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708400"/>
            <a:ext cx="35274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en-US" sz="2000" dirty="0">
                <a:latin typeface="+mj-lt"/>
                <a:cs typeface="Times New Roman" pitchFamily="18" charset="0"/>
              </a:rPr>
              <a:t>Gain can be set to any value by manipulating the values of</a:t>
            </a:r>
            <a:r>
              <a:rPr lang="en-US" altLang="en-US" sz="2000" i="1" dirty="0">
                <a:latin typeface="+mj-lt"/>
                <a:cs typeface="Times New Roman" pitchFamily="18" charset="0"/>
              </a:rPr>
              <a:t> </a:t>
            </a:r>
            <a:r>
              <a:rPr lang="en-US" altLang="en-US" sz="2000" i="1" dirty="0" err="1">
                <a:latin typeface="+mj-lt"/>
                <a:cs typeface="Times New Roman" pitchFamily="18" charset="0"/>
              </a:rPr>
              <a:t>R</a:t>
            </a:r>
            <a:r>
              <a:rPr lang="en-US" altLang="en-US" sz="2000" i="1" baseline="-25000" dirty="0" err="1">
                <a:latin typeface="+mj-lt"/>
                <a:cs typeface="Times New Roman" pitchFamily="18" charset="0"/>
              </a:rPr>
              <a:t>f</a:t>
            </a:r>
            <a:r>
              <a:rPr lang="en-US" altLang="en-US" sz="2000" i="1" dirty="0">
                <a:latin typeface="+mj-lt"/>
                <a:cs typeface="Times New Roman" pitchFamily="18" charset="0"/>
              </a:rPr>
              <a:t> </a:t>
            </a:r>
            <a:r>
              <a:rPr lang="en-US" altLang="en-US" sz="2000" dirty="0">
                <a:latin typeface="+mj-lt"/>
                <a:cs typeface="Times New Roman" pitchFamily="18" charset="0"/>
              </a:rPr>
              <a:t>and </a:t>
            </a:r>
            <a:r>
              <a:rPr lang="en-US" altLang="en-US" sz="2000" i="1" dirty="0">
                <a:latin typeface="+mj-lt"/>
                <a:cs typeface="Times New Roman" pitchFamily="18" charset="0"/>
              </a:rPr>
              <a:t>R</a:t>
            </a:r>
            <a:r>
              <a:rPr lang="en-US" altLang="en-US" sz="2000" i="1" baseline="-25000" dirty="0">
                <a:latin typeface="+mj-lt"/>
                <a:cs typeface="Times New Roman" pitchFamily="18" charset="0"/>
              </a:rPr>
              <a:t>1</a:t>
            </a:r>
            <a:r>
              <a:rPr lang="en-US" altLang="en-US" sz="2000" i="1" dirty="0">
                <a:latin typeface="+mj-lt"/>
                <a:cs typeface="Times New Roman" pitchFamily="18" charset="0"/>
              </a:rPr>
              <a:t>.</a:t>
            </a:r>
            <a:r>
              <a:rPr lang="en-US" altLang="en-US" sz="2000" dirty="0">
                <a:latin typeface="+mj-lt"/>
                <a:cs typeface="Times New Roman" pitchFamily="18" charset="0"/>
              </a:rPr>
              <a:t> </a:t>
            </a:r>
          </a:p>
        </p:txBody>
      </p:sp>
      <p:pic>
        <p:nvPicPr>
          <p:cNvPr id="29704" name="Picture 14" descr="fg10_03100.jpg">
            <a:extLst>
              <a:ext uri="{FF2B5EF4-FFF2-40B4-BE49-F238E27FC236}">
                <a16:creationId xmlns:a16="http://schemas.microsoft.com/office/drawing/2014/main" id="{C22A4281-FA0C-4DF0-896D-05141A12A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50" y="1905000"/>
            <a:ext cx="4273550" cy="2438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5" name="Rectangle 5">
            <a:extLst>
              <a:ext uri="{FF2B5EF4-FFF2-40B4-BE49-F238E27FC236}">
                <a16:creationId xmlns:a16="http://schemas.microsoft.com/office/drawing/2014/main" id="{5E42C1EB-57C9-49A4-BC75-F99BAA5AC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28600"/>
            <a:ext cx="891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5F5F5F"/>
              </a:solidFill>
              <a:latin typeface="Arial" panose="020B0604020202020204" pitchFamily="34" charset="0"/>
            </a:endParaRPr>
          </a:p>
        </p:txBody>
      </p:sp>
      <p:sp>
        <p:nvSpPr>
          <p:cNvPr id="29706" name="Rectangle 5">
            <a:extLst>
              <a:ext uri="{FF2B5EF4-FFF2-40B4-BE49-F238E27FC236}">
                <a16:creationId xmlns:a16="http://schemas.microsoft.com/office/drawing/2014/main" id="{4F6DB5A9-5B98-4518-87B1-71164B7E4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28600"/>
            <a:ext cx="89154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5F5F5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1AFC8D3-4CA6-4459-989D-FE9BBF6351B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9E1C81D-D02E-4121-8996-F62A2131F7BD}" type="datetime1">
              <a:rPr lang="en-US"/>
              <a:pPr>
                <a:defRPr/>
              </a:pPr>
              <a:t>7/2/2021</a:t>
            </a:fld>
            <a:endParaRPr lang="en-US"/>
          </a:p>
        </p:txBody>
      </p:sp>
      <p:sp>
        <p:nvSpPr>
          <p:cNvPr id="29708" name="Slide Number Placeholder 16">
            <a:extLst>
              <a:ext uri="{FF2B5EF4-FFF2-40B4-BE49-F238E27FC236}">
                <a16:creationId xmlns:a16="http://schemas.microsoft.com/office/drawing/2014/main" id="{C142284E-3D19-46FD-82D9-64F92C74D2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BB7257-40C9-4B82-AA10-68563401D420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D9DEAA13-0D86-4035-A44C-3552E290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AKTripathi                                                                 UNIT-4                                                                       BEEE: Basics of Electrical &amp; Electronics Engineering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000E54-C675-44D9-9B67-8BE1E23BE64F}"/>
              </a:ext>
            </a:extLst>
          </p:cNvPr>
          <p:cNvSpPr txBox="1">
            <a:spLocks/>
          </p:cNvSpPr>
          <p:nvPr/>
        </p:nvSpPr>
        <p:spPr>
          <a:xfrm>
            <a:off x="2895600" y="0"/>
            <a:ext cx="77724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Non-inverting Amplifier </a:t>
            </a:r>
            <a:r>
              <a:rPr lang="en-US" sz="2400" b="1" dirty="0">
                <a:latin typeface="+mj-lt"/>
              </a:rPr>
              <a:t>(CO5)</a:t>
            </a:r>
          </a:p>
        </p:txBody>
      </p:sp>
      <p:pic>
        <p:nvPicPr>
          <p:cNvPr id="5" name="Picture 2" descr="E:\NIET\Project\xLogo11.png.pagespeed.ic.pydHLuCQEZ.png">
            <a:extLst>
              <a:ext uri="{FF2B5EF4-FFF2-40B4-BE49-F238E27FC236}">
                <a16:creationId xmlns:a16="http://schemas.microsoft.com/office/drawing/2014/main" id="{DEA8D5BC-E704-4640-8B29-9AAF4B0B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14478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7CF6EC8-DE3F-461C-AEE7-1E614A5B7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26" y="685800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71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B21B701-A968-4816-B6D6-B66D3DE04222}"/>
              </a:ext>
            </a:extLst>
          </p:cNvPr>
          <p:cNvSpPr txBox="1">
            <a:spLocks/>
          </p:cNvSpPr>
          <p:nvPr/>
        </p:nvSpPr>
        <p:spPr>
          <a:xfrm>
            <a:off x="2895600" y="0"/>
            <a:ext cx="77724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Introduction </a:t>
            </a:r>
            <a:r>
              <a:rPr lang="en-US" sz="2400" b="1" dirty="0">
                <a:latin typeface="+mj-lt"/>
              </a:rPr>
              <a:t>(CO5)</a:t>
            </a:r>
          </a:p>
        </p:txBody>
      </p:sp>
      <p:pic>
        <p:nvPicPr>
          <p:cNvPr id="8195" name="Picture 2" descr="E:\NIET\Project\xLogo11.png.pagespeed.ic.pydHLuCQEZ.png">
            <a:extLst>
              <a:ext uri="{FF2B5EF4-FFF2-40B4-BE49-F238E27FC236}">
                <a16:creationId xmlns:a16="http://schemas.microsoft.com/office/drawing/2014/main" id="{0F6E10DD-61F3-4999-B919-8D94FF46E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14478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921E060-357D-42F0-A0F0-B73EE6887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497" y="1727627"/>
            <a:ext cx="3962400" cy="3810000"/>
          </a:xfrm>
        </p:spPr>
        <p:txBody>
          <a:bodyPr>
            <a:normAutofit/>
          </a:bodyPr>
          <a:lstStyle/>
          <a:p>
            <a:pPr algn="just">
              <a:buFont typeface="Arial" charset="0"/>
              <a:buNone/>
              <a:defRPr/>
            </a:pPr>
            <a:r>
              <a:rPr lang="en-US" sz="2000" dirty="0">
                <a:latin typeface="+mj-lt"/>
                <a:cs typeface="Times New Roman" pitchFamily="18" charset="0"/>
              </a:rPr>
              <a:t>It performs different types of Mathematical Operations</a:t>
            </a:r>
          </a:p>
          <a:p>
            <a:pPr algn="just">
              <a:buFont typeface="Arial" charset="0"/>
              <a:buNone/>
              <a:defRPr/>
            </a:pPr>
            <a:endParaRPr lang="en-US" altLang="en-US" sz="2000" dirty="0">
              <a:latin typeface="+mj-lt"/>
              <a:cs typeface="Times New Roman" pitchFamily="18" charset="0"/>
            </a:endParaRPr>
          </a:p>
          <a:p>
            <a:pPr>
              <a:buFont typeface="Arial" charset="0"/>
              <a:buNone/>
              <a:defRPr/>
            </a:pPr>
            <a:endParaRPr lang="en-US" sz="2000" dirty="0">
              <a:latin typeface="+mj-lt"/>
            </a:endParaRPr>
          </a:p>
        </p:txBody>
      </p:sp>
      <p:pic>
        <p:nvPicPr>
          <p:cNvPr id="8197" name="Picture 10" descr="fg10_02900.jpg">
            <a:extLst>
              <a:ext uri="{FF2B5EF4-FFF2-40B4-BE49-F238E27FC236}">
                <a16:creationId xmlns:a16="http://schemas.microsoft.com/office/drawing/2014/main" id="{EDF50831-CF8C-46A2-8389-FF480FA4D6C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0426" y="1022777"/>
            <a:ext cx="6251574" cy="2609850"/>
          </a:xfrm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1" descr="C:\Users\student\Desktop\an1.gif">
            <a:extLst>
              <a:ext uri="{FF2B5EF4-FFF2-40B4-BE49-F238E27FC236}">
                <a16:creationId xmlns:a16="http://schemas.microsoft.com/office/drawing/2014/main" id="{3A2A3D2B-C8AB-43F4-9093-520CC33652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97" y="2838022"/>
            <a:ext cx="5350268" cy="327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16B864-F85E-4EEA-9C2D-3D2181D02BFC}"/>
              </a:ext>
            </a:extLst>
          </p:cNvPr>
          <p:cNvSpPr txBox="1"/>
          <p:nvPr/>
        </p:nvSpPr>
        <p:spPr>
          <a:xfrm>
            <a:off x="7232373" y="4076273"/>
            <a:ext cx="4572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lang="en-US" altLang="en-US" sz="2000" dirty="0">
                <a:latin typeface="+mj-lt"/>
                <a:cs typeface="Times New Roman" pitchFamily="18" charset="0"/>
              </a:rPr>
              <a:t>A high gain </a:t>
            </a:r>
            <a:r>
              <a:rPr lang="en-US" altLang="en-US" sz="2000" b="1" dirty="0">
                <a:latin typeface="+mj-lt"/>
                <a:cs typeface="Times New Roman" pitchFamily="18" charset="0"/>
              </a:rPr>
              <a:t>differential amplifier </a:t>
            </a:r>
            <a:r>
              <a:rPr lang="en-US" altLang="en-US" sz="2000" dirty="0">
                <a:latin typeface="+mj-lt"/>
                <a:cs typeface="Times New Roman" pitchFamily="18" charset="0"/>
              </a:rPr>
              <a:t>with a high input impedance (typically in M</a:t>
            </a:r>
            <a:r>
              <a:rPr lang="en-US" altLang="en-US" sz="2000" dirty="0">
                <a:latin typeface="+mj-lt"/>
                <a:cs typeface="Times New Roman" pitchFamily="18" charset="0"/>
                <a:sym typeface="Symbol" pitchFamily="18" charset="2"/>
              </a:rPr>
              <a:t></a:t>
            </a:r>
            <a:r>
              <a:rPr lang="en-US" altLang="en-US" sz="2000" dirty="0">
                <a:latin typeface="+mj-lt"/>
                <a:cs typeface="Times New Roman" pitchFamily="18" charset="0"/>
              </a:rPr>
              <a:t>) and low output impedance (less than 100</a:t>
            </a:r>
            <a:r>
              <a:rPr lang="en-US" altLang="en-US" sz="2000" dirty="0">
                <a:latin typeface="+mj-lt"/>
                <a:cs typeface="Times New Roman" pitchFamily="18" charset="0"/>
                <a:sym typeface="Symbol" pitchFamily="18" charset="2"/>
              </a:rPr>
              <a:t></a:t>
            </a:r>
            <a:r>
              <a:rPr lang="en-US" altLang="en-US" sz="2000" dirty="0">
                <a:latin typeface="+mj-lt"/>
                <a:cs typeface="Times New Roman" pitchFamily="18" charset="0"/>
              </a:rPr>
              <a:t>)</a:t>
            </a:r>
          </a:p>
          <a:p>
            <a:pPr algn="just" eaLnBrk="1" hangingPunct="1">
              <a:defRPr/>
            </a:pPr>
            <a:endParaRPr lang="en-US" sz="2000" dirty="0">
              <a:latin typeface="+mj-lt"/>
              <a:cs typeface="Arial" charset="0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73AF6E5-9EF3-40D0-A444-D3F444CC2C9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28762E9-F06B-4E0A-9B1C-F79EEE3CCA5D}" type="datetime1">
              <a:rPr lang="en-US"/>
              <a:pPr>
                <a:defRPr/>
              </a:pPr>
              <a:t>7/2/2021</a:t>
            </a:fld>
            <a:endParaRPr lang="en-US"/>
          </a:p>
        </p:txBody>
      </p:sp>
      <p:sp>
        <p:nvSpPr>
          <p:cNvPr id="8201" name="Slide Number Placeholder 14">
            <a:extLst>
              <a:ext uri="{FF2B5EF4-FFF2-40B4-BE49-F238E27FC236}">
                <a16:creationId xmlns:a16="http://schemas.microsoft.com/office/drawing/2014/main" id="{F514C395-EC7E-48B5-8367-A55EA64AD9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5F4839-E56A-46B6-8727-A73D8F5D09E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336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7BE2F85-22AD-483E-9182-6BBEF72D805F}"/>
              </a:ext>
            </a:extLst>
          </p:cNvPr>
          <p:cNvSpPr txBox="1">
            <a:spLocks/>
          </p:cNvSpPr>
          <p:nvPr/>
        </p:nvSpPr>
        <p:spPr>
          <a:xfrm>
            <a:off x="2895600" y="0"/>
            <a:ext cx="77724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latin typeface="+mj-lt"/>
                <a:cs typeface="Times New Roman" pitchFamily="18" charset="0"/>
              </a:rPr>
              <a:t>Inverting Amplifier</a:t>
            </a:r>
            <a:r>
              <a:rPr lang="en-US" sz="2400" b="1" dirty="0">
                <a:latin typeface="+mj-lt"/>
              </a:rPr>
              <a:t>(CO5)</a:t>
            </a:r>
          </a:p>
        </p:txBody>
      </p:sp>
      <p:pic>
        <p:nvPicPr>
          <p:cNvPr id="29699" name="Picture 2" descr="E:\NIET\Project\xLogo11.png.pagespeed.ic.pydHLuCQEZ.png">
            <a:extLst>
              <a:ext uri="{FF2B5EF4-FFF2-40B4-BE49-F238E27FC236}">
                <a16:creationId xmlns:a16="http://schemas.microsoft.com/office/drawing/2014/main" id="{86A7689D-7064-4543-AF5F-A01EA7EF4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14478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Box 10">
            <a:extLst>
              <a:ext uri="{FF2B5EF4-FFF2-40B4-BE49-F238E27FC236}">
                <a16:creationId xmlns:a16="http://schemas.microsoft.com/office/drawing/2014/main" id="{668E6FF6-7360-4BC9-ABE7-8559B4881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76" y="1447800"/>
            <a:ext cx="29940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2000" b="1" dirty="0">
                <a:latin typeface="+mj-lt"/>
                <a:cs typeface="Times New Roman" pitchFamily="18" charset="0"/>
              </a:rPr>
              <a:t>The closed loop Gain</a:t>
            </a:r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id="{D013EB3D-432C-43BA-BBA7-8C2FD08FB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75" y="5334001"/>
            <a:ext cx="8432800" cy="3968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en-US" sz="2000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The negative sign denotes a 180</a:t>
            </a:r>
            <a:r>
              <a:rPr lang="en-US" altLang="en-US" sz="2000" dirty="0">
                <a:solidFill>
                  <a:schemeClr val="tx1"/>
                </a:solidFill>
                <a:latin typeface="+mj-lt"/>
                <a:cs typeface="Times New Roman" pitchFamily="18" charset="0"/>
                <a:sym typeface="Symbol" pitchFamily="18" charset="2"/>
              </a:rPr>
              <a:t></a:t>
            </a:r>
            <a:r>
              <a:rPr lang="en-US" altLang="en-US" sz="2000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 phase shift between input and output.</a:t>
            </a:r>
          </a:p>
        </p:txBody>
      </p:sp>
      <p:grpSp>
        <p:nvGrpSpPr>
          <p:cNvPr id="29702" name="Group 16">
            <a:extLst>
              <a:ext uri="{FF2B5EF4-FFF2-40B4-BE49-F238E27FC236}">
                <a16:creationId xmlns:a16="http://schemas.microsoft.com/office/drawing/2014/main" id="{A09C2F5A-3288-4091-94D1-13923AE5234B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2362200"/>
            <a:ext cx="1905000" cy="838200"/>
            <a:chOff x="816" y="1488"/>
            <a:chExt cx="1200" cy="528"/>
          </a:xfrm>
        </p:grpSpPr>
        <p:sp>
          <p:nvSpPr>
            <p:cNvPr id="7" name="AutoShape 14">
              <a:extLst>
                <a:ext uri="{FF2B5EF4-FFF2-40B4-BE49-F238E27FC236}">
                  <a16:creationId xmlns:a16="http://schemas.microsoft.com/office/drawing/2014/main" id="{C1703F26-D0B8-4E6C-9317-41B881A62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488"/>
              <a:ext cx="1200" cy="528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s-EC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29711" name="Object 14">
              <a:extLst>
                <a:ext uri="{FF2B5EF4-FFF2-40B4-BE49-F238E27FC236}">
                  <a16:creationId xmlns:a16="http://schemas.microsoft.com/office/drawing/2014/main" id="{AC2DFFBA-E2EF-4509-94FF-B4944254527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99" y="1519"/>
            <a:ext cx="1034" cy="4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002865" imgH="457002" progId="">
                    <p:embed/>
                  </p:oleObj>
                </mc:Choice>
                <mc:Fallback>
                  <p:oleObj name="Equation" r:id="rId3" imgW="1002865" imgH="457002" progId="">
                    <p:embed/>
                    <p:pic>
                      <p:nvPicPr>
                        <p:cNvPr id="29711" name="Object 14">
                          <a:extLst>
                            <a:ext uri="{FF2B5EF4-FFF2-40B4-BE49-F238E27FC236}">
                              <a16:creationId xmlns:a16="http://schemas.microsoft.com/office/drawing/2014/main" id="{AC2DFFBA-E2EF-4509-94FF-B4944254527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9" y="1519"/>
                          <a:ext cx="1034" cy="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52" name="Text Box 11">
            <a:extLst>
              <a:ext uri="{FF2B5EF4-FFF2-40B4-BE49-F238E27FC236}">
                <a16:creationId xmlns:a16="http://schemas.microsoft.com/office/drawing/2014/main" id="{2C9F6603-8805-4A31-80A4-929480011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3708400"/>
            <a:ext cx="35274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en-US" sz="2000" dirty="0">
                <a:latin typeface="+mj-lt"/>
                <a:cs typeface="Times New Roman" pitchFamily="18" charset="0"/>
              </a:rPr>
              <a:t>Gain can be set to any value by manipulating the values of</a:t>
            </a:r>
            <a:r>
              <a:rPr lang="en-US" altLang="en-US" sz="2000" i="1" dirty="0">
                <a:latin typeface="+mj-lt"/>
                <a:cs typeface="Times New Roman" pitchFamily="18" charset="0"/>
              </a:rPr>
              <a:t> </a:t>
            </a:r>
            <a:r>
              <a:rPr lang="en-US" altLang="en-US" sz="2000" i="1" dirty="0" err="1">
                <a:latin typeface="+mj-lt"/>
                <a:cs typeface="Times New Roman" pitchFamily="18" charset="0"/>
              </a:rPr>
              <a:t>R</a:t>
            </a:r>
            <a:r>
              <a:rPr lang="en-US" altLang="en-US" sz="2000" i="1" baseline="-25000" dirty="0" err="1">
                <a:latin typeface="+mj-lt"/>
                <a:cs typeface="Times New Roman" pitchFamily="18" charset="0"/>
              </a:rPr>
              <a:t>f</a:t>
            </a:r>
            <a:r>
              <a:rPr lang="en-US" altLang="en-US" sz="2000" i="1" dirty="0">
                <a:latin typeface="+mj-lt"/>
                <a:cs typeface="Times New Roman" pitchFamily="18" charset="0"/>
              </a:rPr>
              <a:t> </a:t>
            </a:r>
            <a:r>
              <a:rPr lang="en-US" altLang="en-US" sz="2000" dirty="0">
                <a:latin typeface="+mj-lt"/>
                <a:cs typeface="Times New Roman" pitchFamily="18" charset="0"/>
              </a:rPr>
              <a:t>and </a:t>
            </a:r>
            <a:r>
              <a:rPr lang="en-US" altLang="en-US" sz="2000" i="1" dirty="0">
                <a:latin typeface="+mj-lt"/>
                <a:cs typeface="Times New Roman" pitchFamily="18" charset="0"/>
              </a:rPr>
              <a:t>R</a:t>
            </a:r>
            <a:r>
              <a:rPr lang="en-US" altLang="en-US" sz="2000" i="1" baseline="-25000" dirty="0">
                <a:latin typeface="+mj-lt"/>
                <a:cs typeface="Times New Roman" pitchFamily="18" charset="0"/>
              </a:rPr>
              <a:t>1</a:t>
            </a:r>
            <a:r>
              <a:rPr lang="en-US" altLang="en-US" sz="2000" i="1" dirty="0">
                <a:latin typeface="+mj-lt"/>
                <a:cs typeface="Times New Roman" pitchFamily="18" charset="0"/>
              </a:rPr>
              <a:t>.</a:t>
            </a:r>
            <a:r>
              <a:rPr lang="en-US" altLang="en-US" sz="2000" dirty="0">
                <a:latin typeface="+mj-lt"/>
                <a:cs typeface="Times New Roman" pitchFamily="18" charset="0"/>
              </a:rPr>
              <a:t> </a:t>
            </a:r>
          </a:p>
        </p:txBody>
      </p:sp>
      <p:pic>
        <p:nvPicPr>
          <p:cNvPr id="29704" name="Picture 14" descr="fg10_03100.jpg">
            <a:extLst>
              <a:ext uri="{FF2B5EF4-FFF2-40B4-BE49-F238E27FC236}">
                <a16:creationId xmlns:a16="http://schemas.microsoft.com/office/drawing/2014/main" id="{C22A4281-FA0C-4DF0-896D-05141A12A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50" y="1311274"/>
            <a:ext cx="5492750" cy="30321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5" name="Rectangle 5">
            <a:extLst>
              <a:ext uri="{FF2B5EF4-FFF2-40B4-BE49-F238E27FC236}">
                <a16:creationId xmlns:a16="http://schemas.microsoft.com/office/drawing/2014/main" id="{5E42C1EB-57C9-49A4-BC75-F99BAA5AC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28600"/>
            <a:ext cx="891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5F5F5F"/>
              </a:solidFill>
              <a:latin typeface="Arial" panose="020B0604020202020204" pitchFamily="34" charset="0"/>
            </a:endParaRPr>
          </a:p>
        </p:txBody>
      </p:sp>
      <p:sp>
        <p:nvSpPr>
          <p:cNvPr id="29706" name="Rectangle 5">
            <a:extLst>
              <a:ext uri="{FF2B5EF4-FFF2-40B4-BE49-F238E27FC236}">
                <a16:creationId xmlns:a16="http://schemas.microsoft.com/office/drawing/2014/main" id="{4F6DB5A9-5B98-4518-87B1-71164B7E4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28600"/>
            <a:ext cx="89154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5F5F5F"/>
              </a:solidFill>
              <a:latin typeface="Arial" panose="020B0604020202020204" pitchFamily="34" charset="0"/>
            </a:endParaRP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1AFC8D3-4CA6-4459-989D-FE9BBF6351B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9E1C81D-D02E-4121-8996-F62A2131F7BD}" type="datetime1">
              <a:rPr lang="en-US"/>
              <a:pPr>
                <a:defRPr/>
              </a:pPr>
              <a:t>7/2/2021</a:t>
            </a:fld>
            <a:endParaRPr lang="en-US"/>
          </a:p>
        </p:txBody>
      </p:sp>
      <p:sp>
        <p:nvSpPr>
          <p:cNvPr id="29708" name="Slide Number Placeholder 16">
            <a:extLst>
              <a:ext uri="{FF2B5EF4-FFF2-40B4-BE49-F238E27FC236}">
                <a16:creationId xmlns:a16="http://schemas.microsoft.com/office/drawing/2014/main" id="{C142284E-3D19-46FD-82D9-64F92C74D2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BB7257-40C9-4B82-AA10-68563401D420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D9DEAA13-0D86-4035-A44C-3552E290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AKTripathi                                                                 UNIT-4                                                                       BEEE: Basics of Electrical &amp; Electronics Engineering</a:t>
            </a:r>
          </a:p>
        </p:txBody>
      </p:sp>
    </p:spTree>
    <p:extLst>
      <p:ext uri="{BB962C8B-B14F-4D97-AF65-F5344CB8AC3E}">
        <p14:creationId xmlns:p14="http://schemas.microsoft.com/office/powerpoint/2010/main" val="265279268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E50ABF24FB5640BB6014DC1D57DD7A" ma:contentTypeVersion="12" ma:contentTypeDescription="Create a new document." ma:contentTypeScope="" ma:versionID="2f8e71c64e019cebe133b5982f8e21f2">
  <xsd:schema xmlns:xsd="http://www.w3.org/2001/XMLSchema" xmlns:xs="http://www.w3.org/2001/XMLSchema" xmlns:p="http://schemas.microsoft.com/office/2006/metadata/properties" xmlns:ns2="be757fe0-40fc-4dcf-adba-d0d8741a61e5" xmlns:ns3="55a9665e-8431-450e-a549-eedb8a433299" targetNamespace="http://schemas.microsoft.com/office/2006/metadata/properties" ma:root="true" ma:fieldsID="0da895b1e758032c2e5cb11f68ed428b" ns2:_="" ns3:_="">
    <xsd:import namespace="be757fe0-40fc-4dcf-adba-d0d8741a61e5"/>
    <xsd:import namespace="55a9665e-8431-450e-a549-eedb8a4332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757fe0-40fc-4dcf-adba-d0d8741a61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a9665e-8431-450e-a549-eedb8a43329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08D631-7250-40FB-869E-470DF1B0F50A}"/>
</file>

<file path=customXml/itemProps2.xml><?xml version="1.0" encoding="utf-8"?>
<ds:datastoreItem xmlns:ds="http://schemas.openxmlformats.org/officeDocument/2006/customXml" ds:itemID="{F4694B44-32CE-4632-AE83-9C7FBF7A31FF}"/>
</file>

<file path=customXml/itemProps3.xml><?xml version="1.0" encoding="utf-8"?>
<ds:datastoreItem xmlns:ds="http://schemas.openxmlformats.org/officeDocument/2006/customXml" ds:itemID="{158C28DA-0F17-499D-A1D5-D764DB50FAA5}"/>
</file>

<file path=docProps/app.xml><?xml version="1.0" encoding="utf-8"?>
<Properties xmlns="http://schemas.openxmlformats.org/officeDocument/2006/extended-properties" xmlns:vt="http://schemas.openxmlformats.org/officeDocument/2006/docPropsVTypes">
  <TotalTime>2396</TotalTime>
  <Words>388</Words>
  <Application>Microsoft Office PowerPoint</Application>
  <PresentationFormat>Widescreen</PresentationFormat>
  <Paragraphs>104</Paragraphs>
  <Slides>21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Equation</vt:lpstr>
      <vt:lpstr>Noida Institute of Engineering and Technology, Greater Noida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Kashika Baranwal</dc:creator>
  <cp:lastModifiedBy>Kashika Baranwal</cp:lastModifiedBy>
  <cp:revision>111</cp:revision>
  <dcterms:created xsi:type="dcterms:W3CDTF">2021-05-28T09:15:18Z</dcterms:created>
  <dcterms:modified xsi:type="dcterms:W3CDTF">2021-07-02T11:22:01Z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0x01010075E50ABF24FB5640BB6014DC1D57DD7A</vt:lpwstr>
  </property>
</Properties>
</file>